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308" r:id="rId3"/>
    <p:sldId id="314" r:id="rId4"/>
    <p:sldId id="315" r:id="rId5"/>
    <p:sldId id="316" r:id="rId6"/>
    <p:sldId id="317" r:id="rId7"/>
    <p:sldId id="311" r:id="rId8"/>
    <p:sldId id="312" r:id="rId9"/>
    <p:sldId id="313"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3B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11853-20FF-B2EB-F21A-55555D7D7C9B}" v="26" dt="2024-04-29T05:39:36.830"/>
    <p1510:client id="{61CD2248-B74C-CCD0-E812-32837D4840AF}" v="1729" dt="2024-04-29T08:44:39.408"/>
    <p1510:client id="{E031A2F1-AE20-1133-C11D-027D32210564}" v="1975" dt="2024-04-29T14:45:43.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6" autoAdjust="0"/>
    <p:restoredTop sz="94660"/>
  </p:normalViewPr>
  <p:slideViewPr>
    <p:cSldViewPr snapToGrid="0">
      <p:cViewPr varScale="1">
        <p:scale>
          <a:sx n="117" d="100"/>
          <a:sy n="117" d="100"/>
        </p:scale>
        <p:origin x="208"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1979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14357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498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13619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87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7144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3467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79146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35039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48453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4287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5/6/24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5066097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132889348@N07/21367191096"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ramteja384/Network-Intrusion-Detection-System.git"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descr="A map of the world&#10;&#10;Description automatically generated">
            <a:extLst>
              <a:ext uri="{FF2B5EF4-FFF2-40B4-BE49-F238E27FC236}">
                <a16:creationId xmlns:a16="http://schemas.microsoft.com/office/drawing/2014/main" id="{BCA96BA2-40F5-0818-318D-D077A4B9547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a:stretch/>
        </p:blipFill>
        <p:spPr>
          <a:xfrm>
            <a:off x="20" y="3054"/>
            <a:ext cx="12191980" cy="6851892"/>
          </a:xfrm>
          <a:prstGeom prst="rect">
            <a:avLst/>
          </a:prstGeom>
        </p:spPr>
      </p:pic>
      <p:sp>
        <p:nvSpPr>
          <p:cNvPr id="2" name="Title 1"/>
          <p:cNvSpPr>
            <a:spLocks noGrp="1"/>
          </p:cNvSpPr>
          <p:nvPr>
            <p:ph type="ctrTitle"/>
          </p:nvPr>
        </p:nvSpPr>
        <p:spPr>
          <a:xfrm>
            <a:off x="940037" y="1378736"/>
            <a:ext cx="10816255" cy="3201994"/>
          </a:xfrm>
        </p:spPr>
        <p:txBody>
          <a:bodyPr>
            <a:normAutofit/>
          </a:bodyPr>
          <a:lstStyle/>
          <a:p>
            <a:r>
              <a:rPr lang="en-US" b="1" dirty="0">
                <a:solidFill>
                  <a:srgbClr val="FFFFFF"/>
                </a:solidFill>
                <a:latin typeface="Arial"/>
                <a:ea typeface="+mj-lt"/>
                <a:cs typeface="+mj-lt"/>
              </a:rPr>
              <a:t>Network Intrusion Detection System</a:t>
            </a:r>
            <a:endParaRPr lang="en-US" dirty="0">
              <a:latin typeface="Arial"/>
              <a:cs typeface="Arial"/>
            </a:endParaRPr>
          </a:p>
          <a:p>
            <a:endParaRPr lang="en-US" dirty="0">
              <a:solidFill>
                <a:srgbClr val="FFFFFF"/>
              </a:solidFill>
            </a:endParaRPr>
          </a:p>
        </p:txBody>
      </p:sp>
      <p:sp>
        <p:nvSpPr>
          <p:cNvPr id="3" name="Subtitle 2"/>
          <p:cNvSpPr>
            <a:spLocks noGrp="1"/>
          </p:cNvSpPr>
          <p:nvPr>
            <p:ph type="subTitle" idx="1"/>
          </p:nvPr>
        </p:nvSpPr>
        <p:spPr>
          <a:xfrm>
            <a:off x="9022934" y="4579572"/>
            <a:ext cx="4856860" cy="1098395"/>
          </a:xfrm>
        </p:spPr>
        <p:txBody>
          <a:bodyPr vert="horz" lIns="91440" tIns="45720" rIns="91440" bIns="45720" rtlCol="0" anchor="t">
            <a:normAutofit fontScale="62500" lnSpcReduction="20000"/>
          </a:bodyPr>
          <a:lstStyle/>
          <a:p>
            <a:pPr algn="l"/>
            <a:r>
              <a:rPr lang="en-US" sz="1800" dirty="0">
                <a:solidFill>
                  <a:srgbClr val="FFFFFF"/>
                </a:solidFill>
                <a:ea typeface="+mn-lt"/>
                <a:cs typeface="+mn-lt"/>
              </a:rPr>
              <a:t>Team – 4 :</a:t>
            </a:r>
            <a:endParaRPr lang="en-US" sz="1800" dirty="0"/>
          </a:p>
          <a:p>
            <a:pPr algn="l"/>
            <a:r>
              <a:rPr lang="en-US" b="1" dirty="0">
                <a:solidFill>
                  <a:srgbClr val="FFFFFF"/>
                </a:solidFill>
                <a:ea typeface="+mn-lt"/>
                <a:cs typeface="+mn-lt"/>
              </a:rPr>
              <a:t>Koushik Gadeela</a:t>
            </a:r>
            <a:endParaRPr lang="en-US" dirty="0"/>
          </a:p>
          <a:p>
            <a:pPr algn="l"/>
            <a:r>
              <a:rPr lang="en-US" b="1" dirty="0">
                <a:solidFill>
                  <a:srgbClr val="FFFFFF"/>
                </a:solidFill>
                <a:ea typeface="+mn-lt"/>
                <a:cs typeface="+mn-lt"/>
              </a:rPr>
              <a:t>Ramteja Ponnaganti</a:t>
            </a:r>
            <a:endParaRPr lang="en-US" dirty="0"/>
          </a:p>
          <a:p>
            <a:pPr algn="l"/>
            <a:r>
              <a:rPr lang="en-US" b="1" dirty="0">
                <a:solidFill>
                  <a:srgbClr val="FFFFFF"/>
                </a:solidFill>
                <a:ea typeface="+mn-lt"/>
                <a:cs typeface="+mn-lt"/>
              </a:rPr>
              <a:t>Vinay Varma Aketi</a:t>
            </a:r>
            <a:endParaRPr lang="en-US" dirty="0"/>
          </a:p>
          <a:p>
            <a:endParaRPr lang="en-US" dirty="0">
              <a:solidFill>
                <a:srgbClr val="FFFFFF"/>
              </a:solidFill>
            </a:endParaRPr>
          </a:p>
        </p:txBody>
      </p:sp>
      <p:sp>
        <p:nvSpPr>
          <p:cNvPr id="6" name="TextBox 5">
            <a:extLst>
              <a:ext uri="{FF2B5EF4-FFF2-40B4-BE49-F238E27FC236}">
                <a16:creationId xmlns:a16="http://schemas.microsoft.com/office/drawing/2014/main" id="{7DA9E966-5B9E-4005-9CBC-9BB4F28BD999}"/>
              </a:ext>
            </a:extLst>
          </p:cNvPr>
          <p:cNvSpPr txBox="1"/>
          <p:nvPr/>
        </p:nvSpPr>
        <p:spPr>
          <a:xfrm>
            <a:off x="5106541" y="3944656"/>
            <a:ext cx="7263497" cy="246221"/>
          </a:xfrm>
          <a:prstGeom prst="rect">
            <a:avLst/>
          </a:prstGeom>
          <a:noFill/>
        </p:spPr>
        <p:txBody>
          <a:bodyPr wrap="square" lIns="91440" tIns="45720" rIns="91440" bIns="45720" anchor="t">
            <a:spAutoFit/>
          </a:bodyPr>
          <a:lstStyle/>
          <a:p>
            <a:pPr>
              <a:spcAft>
                <a:spcPts val="600"/>
              </a:spcAft>
            </a:pPr>
            <a:r>
              <a:rPr lang="en-US" sz="1000" b="1" dirty="0">
                <a:latin typeface="Arial"/>
                <a:ea typeface="Inter var"/>
                <a:cs typeface="Inter var"/>
              </a:rPr>
              <a:t>DATA 606 Capstone in Data Science</a:t>
            </a:r>
            <a:endParaRPr lang="en-US" sz="1000" dirty="0">
              <a:solidFill>
                <a:srgbClr val="FFFFFF"/>
              </a:solidFill>
              <a:latin typeface="Arial"/>
              <a:cs typeface="Arial"/>
            </a:endParaRPr>
          </a:p>
        </p:txBody>
      </p:sp>
      <p:sp>
        <p:nvSpPr>
          <p:cNvPr id="4" name="TextBox 3">
            <a:extLst>
              <a:ext uri="{FF2B5EF4-FFF2-40B4-BE49-F238E27FC236}">
                <a16:creationId xmlns:a16="http://schemas.microsoft.com/office/drawing/2014/main" id="{AA34038D-6CDD-11DB-3703-EA135F35E66F}"/>
              </a:ext>
            </a:extLst>
          </p:cNvPr>
          <p:cNvSpPr txBox="1"/>
          <p:nvPr/>
        </p:nvSpPr>
        <p:spPr>
          <a:xfrm>
            <a:off x="0" y="6854825"/>
            <a:ext cx="12192000" cy="317500"/>
          </a:xfrm>
          <a:prstGeom prst="rect">
            <a:avLst/>
          </a:prstGeom>
        </p:spPr>
        <p:txBody>
          <a:bodyPr>
            <a:normAutofit fontScale="92500" lnSpcReduction="20000"/>
          </a:bodyPr>
          <a:lstStyle/>
          <a:p>
            <a:r>
              <a:rPr lang="en-US">
                <a:hlinkClick r:id="rId3"/>
              </a:rPr>
              <a:t>This Photo</a:t>
            </a:r>
            <a:r>
              <a:rPr lang="en-US"/>
              <a:t> by Unknown author is licensed under </a:t>
            </a:r>
            <a:r>
              <a:rPr lang="en-US">
                <a:hlinkClick r:id="rId4"/>
              </a:rPr>
              <a:t>CC BY-SA</a:t>
            </a:r>
            <a:r>
              <a:rPr lang="en-US"/>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895D-DCCC-AF32-AF61-080BF94C2273}"/>
              </a:ext>
            </a:extLst>
          </p:cNvPr>
          <p:cNvSpPr>
            <a:spLocks noGrp="1"/>
          </p:cNvSpPr>
          <p:nvPr>
            <p:ph type="title"/>
          </p:nvPr>
        </p:nvSpPr>
        <p:spPr>
          <a:xfrm>
            <a:off x="838200" y="2387630"/>
            <a:ext cx="10515600" cy="1325563"/>
          </a:xfrm>
        </p:spPr>
        <p:txBody>
          <a:bodyPr/>
          <a:lstStyle/>
          <a:p>
            <a:pPr algn="ctr"/>
            <a:r>
              <a:rPr lang="en-US" b="1" dirty="0">
                <a:latin typeface="Arial"/>
                <a:cs typeface="Calibri Light"/>
              </a:rPr>
              <a:t>Thank You All</a:t>
            </a:r>
            <a:endParaRPr lang="en-US" b="1" dirty="0">
              <a:latin typeface="Arial"/>
              <a:cs typeface="Arial"/>
            </a:endParaRPr>
          </a:p>
        </p:txBody>
      </p:sp>
      <p:pic>
        <p:nvPicPr>
          <p:cNvPr id="4" name="Graphic 3" descr="Smiling face outline outline">
            <a:extLst>
              <a:ext uri="{FF2B5EF4-FFF2-40B4-BE49-F238E27FC236}">
                <a16:creationId xmlns:a16="http://schemas.microsoft.com/office/drawing/2014/main" id="{3C56E28F-494E-4B82-AF22-1970FAE55B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1323" y="2508903"/>
            <a:ext cx="914400" cy="914400"/>
          </a:xfrm>
          <a:prstGeom prst="rect">
            <a:avLst/>
          </a:prstGeom>
        </p:spPr>
      </p:pic>
      <p:pic>
        <p:nvPicPr>
          <p:cNvPr id="5" name="Graphic 4" descr="Smiling face outline outline">
            <a:extLst>
              <a:ext uri="{FF2B5EF4-FFF2-40B4-BE49-F238E27FC236}">
                <a16:creationId xmlns:a16="http://schemas.microsoft.com/office/drawing/2014/main" id="{5EC858FC-4461-3914-92B8-E2E5020D17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7510" y="2505090"/>
            <a:ext cx="914400" cy="914400"/>
          </a:xfrm>
          <a:prstGeom prst="rect">
            <a:avLst/>
          </a:prstGeom>
        </p:spPr>
      </p:pic>
    </p:spTree>
    <p:extLst>
      <p:ext uri="{BB962C8B-B14F-4D97-AF65-F5344CB8AC3E}">
        <p14:creationId xmlns:p14="http://schemas.microsoft.com/office/powerpoint/2010/main" val="2827653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0F0194-75EA-1D33-08B0-1970C0F09110}"/>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1500" b="1" kern="1200" dirty="0">
                <a:solidFill>
                  <a:schemeClr val="tx1"/>
                </a:solidFill>
                <a:latin typeface="Times New Roman" panose="02020603050405020304" pitchFamily="18" charset="0"/>
                <a:cs typeface="Times New Roman" panose="02020603050405020304" pitchFamily="18" charset="0"/>
              </a:rPr>
              <a:t>GitHub URL:</a:t>
            </a:r>
            <a:br>
              <a:rPr lang="en-US" sz="1500" kern="1200" dirty="0">
                <a:solidFill>
                  <a:schemeClr val="tx1"/>
                </a:solidFill>
                <a:latin typeface="Times New Roman" panose="02020603050405020304" pitchFamily="18" charset="0"/>
                <a:cs typeface="Times New Roman" panose="02020603050405020304" pitchFamily="18" charset="0"/>
              </a:rPr>
            </a:br>
            <a:r>
              <a:rPr lang="en-US" sz="1500" kern="1200" dirty="0">
                <a:solidFill>
                  <a:schemeClr val="tx1"/>
                </a:solidFill>
                <a:latin typeface="Times New Roman" panose="02020603050405020304" pitchFamily="18" charset="0"/>
                <a:cs typeface="Times New Roman" panose="02020603050405020304" pitchFamily="18" charset="0"/>
                <a:hlinkClick r:id="rId2"/>
              </a:rPr>
              <a:t>https://</a:t>
            </a:r>
            <a:r>
              <a:rPr lang="en-US" sz="1500" kern="1200" dirty="0" err="1">
                <a:solidFill>
                  <a:schemeClr val="tx1"/>
                </a:solidFill>
                <a:latin typeface="Times New Roman" panose="02020603050405020304" pitchFamily="18" charset="0"/>
                <a:cs typeface="Times New Roman" panose="02020603050405020304" pitchFamily="18" charset="0"/>
                <a:hlinkClick r:id="rId2"/>
              </a:rPr>
              <a:t>github.com</a:t>
            </a:r>
            <a:r>
              <a:rPr lang="en-US" sz="1500" kern="1200" dirty="0">
                <a:solidFill>
                  <a:schemeClr val="tx1"/>
                </a:solidFill>
                <a:latin typeface="Times New Roman" panose="02020603050405020304" pitchFamily="18" charset="0"/>
                <a:cs typeface="Times New Roman" panose="02020603050405020304" pitchFamily="18" charset="0"/>
                <a:hlinkClick r:id="rId2"/>
              </a:rPr>
              <a:t>/ramteja384/Network-Intrusion-Detection-</a:t>
            </a:r>
            <a:r>
              <a:rPr lang="en-US" sz="1500" kern="1200" dirty="0" err="1">
                <a:solidFill>
                  <a:schemeClr val="tx1"/>
                </a:solidFill>
                <a:latin typeface="Times New Roman" panose="02020603050405020304" pitchFamily="18" charset="0"/>
                <a:cs typeface="Times New Roman" panose="02020603050405020304" pitchFamily="18" charset="0"/>
                <a:hlinkClick r:id="rId2"/>
              </a:rPr>
              <a:t>System.git</a:t>
            </a:r>
            <a:endParaRPr lang="en-US" sz="1500" kern="1200" dirty="0">
              <a:solidFill>
                <a:schemeClr val="tx1"/>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9E0C7BCF-0BD1-6048-EC57-FA9D928089EE}"/>
              </a:ext>
            </a:extLst>
          </p:cNvPr>
          <p:cNvSpPr>
            <a:spLocks noGrp="1"/>
          </p:cNvSpPr>
          <p:nvPr>
            <p:ph type="body" sz="half" idx="2"/>
          </p:nvPr>
        </p:nvSpPr>
        <p:spPr>
          <a:xfrm>
            <a:off x="876693" y="2533475"/>
            <a:ext cx="3647685" cy="4023441"/>
          </a:xfrm>
        </p:spPr>
        <p:txBody>
          <a:bodyPr vert="horz" lIns="91440" tIns="45720" rIns="91440" bIns="45720" rtlCol="0" anchor="t">
            <a:noAutofit/>
          </a:bodyPr>
          <a:lstStyle/>
          <a:p>
            <a:pPr indent="-228600">
              <a:buFont typeface="Arial" panose="020B0604020202020204" pitchFamily="34" charset="0"/>
              <a:buChar char="•"/>
            </a:pPr>
            <a:r>
              <a:rPr lang="en-US" sz="1050" b="1" dirty="0">
                <a:latin typeface="Times New Roman" panose="02020603050405020304" pitchFamily="18" charset="0"/>
                <a:cs typeface="Times New Roman" panose="02020603050405020304" pitchFamily="18" charset="0"/>
              </a:rPr>
              <a:t>Repository Overview</a:t>
            </a:r>
            <a:r>
              <a:rPr lang="en-US" sz="1050" dirty="0">
                <a:latin typeface="Times New Roman" panose="02020603050405020304" pitchFamily="18" charset="0"/>
                <a:cs typeface="Times New Roman" panose="02020603050405020304" pitchFamily="18" charset="0"/>
              </a:rPr>
              <a:t>: </a:t>
            </a:r>
          </a:p>
          <a:p>
            <a:pPr lvl="1" indent="-228600">
              <a:buFont typeface="Arial" panose="020B0604020202020204" pitchFamily="34" charset="0"/>
              <a:buChar char="•"/>
            </a:pPr>
            <a:r>
              <a:rPr lang="en-US" sz="1050" dirty="0">
                <a:latin typeface="Times New Roman" panose="02020603050405020304" pitchFamily="18" charset="0"/>
                <a:cs typeface="Times New Roman" panose="02020603050405020304" pitchFamily="18" charset="0"/>
              </a:rPr>
              <a:t>“Network Intrusion Detection System”–   Amid escalating cyber threats, there's a pressing demand for advanced detection methods. We proposed a solution involves employing multiple machine learning algorithms for network intrusion detection, addressing the complexity and sophistication of modern cyberattacks</a:t>
            </a:r>
          </a:p>
          <a:p>
            <a:pPr indent="-228600">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a:p>
            <a:pPr indent="-228600">
              <a:buFont typeface="Arial" panose="020B0604020202020204" pitchFamily="34" charset="0"/>
              <a:buChar char="•"/>
            </a:pPr>
            <a:r>
              <a:rPr lang="en-US" sz="1050" b="1" dirty="0">
                <a:latin typeface="Times New Roman" panose="02020603050405020304" pitchFamily="18" charset="0"/>
                <a:cs typeface="Times New Roman" panose="02020603050405020304" pitchFamily="18" charset="0"/>
              </a:rPr>
              <a:t>Project Impact</a:t>
            </a:r>
            <a:r>
              <a:rPr lang="en-US" sz="1050" dirty="0">
                <a:latin typeface="Times New Roman" panose="02020603050405020304" pitchFamily="18" charset="0"/>
                <a:cs typeface="Times New Roman" panose="02020603050405020304" pitchFamily="18" charset="0"/>
              </a:rPr>
              <a:t>: </a:t>
            </a:r>
          </a:p>
          <a:p>
            <a:pPr marL="742950" lvl="1" indent="-228600">
              <a:buFont typeface="Arial" panose="020B0604020202020204" pitchFamily="34" charset="0"/>
              <a:buChar char="•"/>
            </a:pPr>
            <a:r>
              <a:rPr lang="en-US" sz="1000" b="1" dirty="0">
                <a:latin typeface="Times New Roman" panose="02020603050405020304" pitchFamily="18" charset="0"/>
                <a:cs typeface="Times New Roman" panose="02020603050405020304" pitchFamily="18" charset="0"/>
              </a:rPr>
              <a:t>Enhanced Cybersecurity Measures</a:t>
            </a:r>
            <a:r>
              <a:rPr lang="en-US" sz="1000" dirty="0">
                <a:latin typeface="Times New Roman" panose="02020603050405020304" pitchFamily="18" charset="0"/>
                <a:cs typeface="Times New Roman" panose="02020603050405020304" pitchFamily="18" charset="0"/>
              </a:rPr>
              <a:t>: By developing an effective network intrusion detection system leveraging machine learning algorithms, it could significantly bolster cybersecurity measures for organizations and individuals, helping them better protect sensitive data and networks from cyber threats.</a:t>
            </a:r>
          </a:p>
          <a:p>
            <a:pPr marL="742950" lvl="1" indent="-228600">
              <a:buFont typeface="Arial" panose="020B0604020202020204" pitchFamily="34" charset="0"/>
              <a:buChar char="•"/>
            </a:pPr>
            <a:r>
              <a:rPr lang="en-US" sz="1000" b="1" dirty="0">
                <a:latin typeface="Times New Roman" panose="02020603050405020304" pitchFamily="18" charset="0"/>
                <a:cs typeface="Times New Roman" panose="02020603050405020304" pitchFamily="18" charset="0"/>
              </a:rPr>
              <a:t>Cost Savings for Businesses</a:t>
            </a:r>
            <a:r>
              <a:rPr lang="en-US" sz="1000" dirty="0">
                <a:latin typeface="Times New Roman" panose="02020603050405020304" pitchFamily="18" charset="0"/>
                <a:cs typeface="Times New Roman" panose="02020603050405020304" pitchFamily="18" charset="0"/>
              </a:rPr>
              <a:t>: Improved cybersecurity measures can lead to significant cost savings for businesses by reducing the potential financial losses associated with data breaches, system downtime, and damage to reputation. By investing in proactive threat detection solutions, businesses can avoid costly cybersecurity incidents.</a:t>
            </a:r>
          </a:p>
        </p:txBody>
      </p:sp>
      <p:grpSp>
        <p:nvGrpSpPr>
          <p:cNvPr id="33" name="Group 22">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4" name="Rectangle 23">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4">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B2CD202A-88A0-05BA-9BC5-6237E5E338D8}"/>
              </a:ext>
            </a:extLst>
          </p:cNvPr>
          <p:cNvPicPr>
            <a:picLocks noChangeAspect="1"/>
          </p:cNvPicPr>
          <p:nvPr/>
        </p:nvPicPr>
        <p:blipFill>
          <a:blip r:embed="rId3"/>
          <a:stretch>
            <a:fillRect/>
          </a:stretch>
        </p:blipFill>
        <p:spPr>
          <a:xfrm>
            <a:off x="4524378" y="1318894"/>
            <a:ext cx="7667622" cy="5539106"/>
          </a:xfrm>
          <a:prstGeom prst="rect">
            <a:avLst/>
          </a:prstGeom>
        </p:spPr>
      </p:pic>
    </p:spTree>
    <p:extLst>
      <p:ext uri="{BB962C8B-B14F-4D97-AF65-F5344CB8AC3E}">
        <p14:creationId xmlns:p14="http://schemas.microsoft.com/office/powerpoint/2010/main" val="318802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screenshot of a computer&#10;&#10;Description automatically generated">
            <a:extLst>
              <a:ext uri="{FF2B5EF4-FFF2-40B4-BE49-F238E27FC236}">
                <a16:creationId xmlns:a16="http://schemas.microsoft.com/office/drawing/2014/main" id="{DE51436B-61B4-5572-E4F2-7B808CA3D67C}"/>
              </a:ext>
            </a:extLst>
          </p:cNvPr>
          <p:cNvPicPr>
            <a:picLocks noChangeAspect="1"/>
          </p:cNvPicPr>
          <p:nvPr/>
        </p:nvPicPr>
        <p:blipFill rotWithShape="1">
          <a:blip r:embed="rId2"/>
          <a:srcRect r="872" b="1"/>
          <a:stretch/>
        </p:blipFill>
        <p:spPr>
          <a:xfrm>
            <a:off x="20" y="1282"/>
            <a:ext cx="12191980" cy="6856718"/>
          </a:xfrm>
          <a:prstGeom prst="rect">
            <a:avLst/>
          </a:prstGeom>
        </p:spPr>
      </p:pic>
    </p:spTree>
    <p:extLst>
      <p:ext uri="{BB962C8B-B14F-4D97-AF65-F5344CB8AC3E}">
        <p14:creationId xmlns:p14="http://schemas.microsoft.com/office/powerpoint/2010/main" val="51437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9497D11B-3E11-67C8-1994-EF4496654A1E}"/>
              </a:ext>
            </a:extLst>
          </p:cNvPr>
          <p:cNvPicPr>
            <a:picLocks noChangeAspect="1"/>
          </p:cNvPicPr>
          <p:nvPr/>
        </p:nvPicPr>
        <p:blipFill rotWithShape="1">
          <a:blip r:embed="rId2"/>
          <a:srcRect r="3094" b="1"/>
          <a:stretch/>
        </p:blipFill>
        <p:spPr>
          <a:xfrm>
            <a:off x="20" y="1282"/>
            <a:ext cx="12191980" cy="6856718"/>
          </a:xfrm>
          <a:prstGeom prst="rect">
            <a:avLst/>
          </a:prstGeom>
        </p:spPr>
      </p:pic>
    </p:spTree>
    <p:extLst>
      <p:ext uri="{BB962C8B-B14F-4D97-AF65-F5344CB8AC3E}">
        <p14:creationId xmlns:p14="http://schemas.microsoft.com/office/powerpoint/2010/main" val="199049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0FCA0514-79C5-A056-6446-79BA58222513}"/>
              </a:ext>
            </a:extLst>
          </p:cNvPr>
          <p:cNvPicPr>
            <a:picLocks noChangeAspect="1"/>
          </p:cNvPicPr>
          <p:nvPr/>
        </p:nvPicPr>
        <p:blipFill rotWithShape="1">
          <a:blip r:embed="rId2"/>
          <a:srcRect r="15095"/>
          <a:stretch/>
        </p:blipFill>
        <p:spPr>
          <a:xfrm>
            <a:off x="20" y="1282"/>
            <a:ext cx="12191980" cy="6856718"/>
          </a:xfrm>
          <a:prstGeom prst="rect">
            <a:avLst/>
          </a:prstGeom>
        </p:spPr>
      </p:pic>
    </p:spTree>
    <p:extLst>
      <p:ext uri="{BB962C8B-B14F-4D97-AF65-F5344CB8AC3E}">
        <p14:creationId xmlns:p14="http://schemas.microsoft.com/office/powerpoint/2010/main" val="1564065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554107AA-AEE3-F829-7F82-DB7E6D7B208A}"/>
              </a:ext>
            </a:extLst>
          </p:cNvPr>
          <p:cNvPicPr>
            <a:picLocks noChangeAspect="1"/>
          </p:cNvPicPr>
          <p:nvPr/>
        </p:nvPicPr>
        <p:blipFill rotWithShape="1">
          <a:blip r:embed="rId2"/>
          <a:srcRect r="31987"/>
          <a:stretch/>
        </p:blipFill>
        <p:spPr>
          <a:xfrm>
            <a:off x="20" y="1282"/>
            <a:ext cx="12191980" cy="6856718"/>
          </a:xfrm>
          <a:prstGeom prst="rect">
            <a:avLst/>
          </a:prstGeom>
        </p:spPr>
      </p:pic>
    </p:spTree>
    <p:extLst>
      <p:ext uri="{BB962C8B-B14F-4D97-AF65-F5344CB8AC3E}">
        <p14:creationId xmlns:p14="http://schemas.microsoft.com/office/powerpoint/2010/main" val="2064384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9FCB8-BEC9-8718-F1E2-6707804DA03C}"/>
              </a:ext>
            </a:extLst>
          </p:cNvPr>
          <p:cNvSpPr>
            <a:spLocks noGrp="1"/>
          </p:cNvSpPr>
          <p:nvPr>
            <p:ph type="title"/>
          </p:nvPr>
        </p:nvSpPr>
        <p:spPr>
          <a:xfrm>
            <a:off x="876692" y="741391"/>
            <a:ext cx="5479719" cy="1616203"/>
          </a:xfrm>
        </p:spPr>
        <p:txBody>
          <a:bodyPr anchor="b">
            <a:normAutofit/>
          </a:bodyPr>
          <a:lstStyle/>
          <a:p>
            <a:r>
              <a:rPr lang="en-US" sz="3200" dirty="0">
                <a:latin typeface="Times New Roman" panose="02020603050405020304" pitchFamily="18" charset="0"/>
                <a:cs typeface="Times New Roman" panose="02020603050405020304" pitchFamily="18" charset="0"/>
              </a:rPr>
              <a:t>Future Implications</a:t>
            </a:r>
          </a:p>
        </p:txBody>
      </p:sp>
      <p:sp>
        <p:nvSpPr>
          <p:cNvPr id="3" name="Content Placeholder 2">
            <a:extLst>
              <a:ext uri="{FF2B5EF4-FFF2-40B4-BE49-F238E27FC236}">
                <a16:creationId xmlns:a16="http://schemas.microsoft.com/office/drawing/2014/main" id="{A3D50021-9BBD-A74D-31A3-EF80DDE46270}"/>
              </a:ext>
            </a:extLst>
          </p:cNvPr>
          <p:cNvSpPr>
            <a:spLocks noGrp="1"/>
          </p:cNvSpPr>
          <p:nvPr>
            <p:ph idx="1"/>
          </p:nvPr>
        </p:nvSpPr>
        <p:spPr>
          <a:xfrm>
            <a:off x="876692" y="2533476"/>
            <a:ext cx="5479719" cy="3447832"/>
          </a:xfrm>
        </p:spPr>
        <p:txBody>
          <a:bodyPr anchor="t">
            <a:normAutofit/>
          </a:bodyPr>
          <a:lstStyle/>
          <a:p>
            <a:r>
              <a:rPr lang="en-US" sz="1400" dirty="0">
                <a:latin typeface="Times New Roman" panose="02020603050405020304" pitchFamily="18" charset="0"/>
                <a:cs typeface="Times New Roman" panose="02020603050405020304" pitchFamily="18" charset="0"/>
              </a:rPr>
              <a:t>Enhanced Feature Engineering:</a:t>
            </a:r>
          </a:p>
          <a:p>
            <a:pPr lvl="1"/>
            <a:r>
              <a:rPr lang="en-US" sz="1400" dirty="0">
                <a:latin typeface="Times New Roman" panose="02020603050405020304" pitchFamily="18" charset="0"/>
                <a:cs typeface="Times New Roman" panose="02020603050405020304" pitchFamily="18" charset="0"/>
              </a:rPr>
              <a:t>Deep Learning-Based Feature Learning: Utilize deep learning architectures, such as convolutional neural networks (CNNs) or recurrent neural networks (RNNs), to automatically learn discriminative features directly from raw network traffic data. For example, you can use CNNs to extract spatial patterns from packet headers or RNNs to capture temporal dependencies in network traffic sequences.</a:t>
            </a:r>
          </a:p>
          <a:p>
            <a:pPr lvl="1"/>
            <a:r>
              <a:rPr lang="en-US" sz="1400" dirty="0">
                <a:latin typeface="Times New Roman" panose="02020603050405020304" pitchFamily="18" charset="0"/>
                <a:cs typeface="Times New Roman" panose="02020603050405020304" pitchFamily="18" charset="0"/>
              </a:rPr>
              <a:t>Domain Knowledge Incorporation: Collaborate with cybersecurity experts to incorporate domain knowledge into feature engineering. This could involve designing handcrafted features based on known indicators of compromise (</a:t>
            </a:r>
            <a:r>
              <a:rPr lang="en-US" sz="1400" dirty="0" err="1">
                <a:latin typeface="Times New Roman" panose="02020603050405020304" pitchFamily="18" charset="0"/>
                <a:cs typeface="Times New Roman" panose="02020603050405020304" pitchFamily="18" charset="0"/>
              </a:rPr>
              <a:t>IoCs</a:t>
            </a:r>
            <a:r>
              <a:rPr lang="en-US" sz="1400" dirty="0">
                <a:latin typeface="Times New Roman" panose="02020603050405020304" pitchFamily="18" charset="0"/>
                <a:cs typeface="Times New Roman" panose="02020603050405020304" pitchFamily="18" charset="0"/>
              </a:rPr>
              <a:t>) or leveraging expert insights to guide the selection and transformation of features. For instance, you can engineer features related to known attack signatures, network protocols, or anomalous behavior patterns.</a:t>
            </a:r>
          </a:p>
        </p:txBody>
      </p:sp>
      <p:pic>
        <p:nvPicPr>
          <p:cNvPr id="5" name="Picture 4" descr="Abstract background of data">
            <a:extLst>
              <a:ext uri="{FF2B5EF4-FFF2-40B4-BE49-F238E27FC236}">
                <a16:creationId xmlns:a16="http://schemas.microsoft.com/office/drawing/2014/main" id="{0BE51414-DF98-B174-0E42-D3EFEB3B148A}"/>
              </a:ext>
            </a:extLst>
          </p:cNvPr>
          <p:cNvPicPr>
            <a:picLocks noChangeAspect="1"/>
          </p:cNvPicPr>
          <p:nvPr/>
        </p:nvPicPr>
        <p:blipFill rotWithShape="1">
          <a:blip r:embed="rId2"/>
          <a:srcRect l="25609" r="34027"/>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29248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9FCB8-BEC9-8718-F1E2-6707804DA03C}"/>
              </a:ext>
            </a:extLst>
          </p:cNvPr>
          <p:cNvSpPr>
            <a:spLocks noGrp="1"/>
          </p:cNvSpPr>
          <p:nvPr>
            <p:ph type="title"/>
          </p:nvPr>
        </p:nvSpPr>
        <p:spPr>
          <a:xfrm>
            <a:off x="876692" y="741391"/>
            <a:ext cx="5479719" cy="1616203"/>
          </a:xfrm>
        </p:spPr>
        <p:txBody>
          <a:bodyPr anchor="b">
            <a:normAutofit/>
          </a:bodyPr>
          <a:lstStyle/>
          <a:p>
            <a:r>
              <a:rPr lang="en-US" sz="3200" dirty="0">
                <a:latin typeface="Times New Roman" panose="02020603050405020304" pitchFamily="18" charset="0"/>
                <a:cs typeface="Times New Roman" panose="02020603050405020304" pitchFamily="18" charset="0"/>
              </a:rPr>
              <a:t>Future Implications</a:t>
            </a:r>
          </a:p>
        </p:txBody>
      </p:sp>
      <p:sp>
        <p:nvSpPr>
          <p:cNvPr id="3" name="Content Placeholder 2">
            <a:extLst>
              <a:ext uri="{FF2B5EF4-FFF2-40B4-BE49-F238E27FC236}">
                <a16:creationId xmlns:a16="http://schemas.microsoft.com/office/drawing/2014/main" id="{A3D50021-9BBD-A74D-31A3-EF80DDE46270}"/>
              </a:ext>
            </a:extLst>
          </p:cNvPr>
          <p:cNvSpPr>
            <a:spLocks noGrp="1"/>
          </p:cNvSpPr>
          <p:nvPr>
            <p:ph idx="1"/>
          </p:nvPr>
        </p:nvSpPr>
        <p:spPr>
          <a:xfrm>
            <a:off x="876692" y="2533476"/>
            <a:ext cx="5479719" cy="3447832"/>
          </a:xfrm>
        </p:spPr>
        <p:txBody>
          <a:bodyPr anchor="t">
            <a:noAutofit/>
          </a:bodyPr>
          <a:lstStyle/>
          <a:p>
            <a:r>
              <a:rPr lang="en-US" sz="1400" dirty="0">
                <a:latin typeface="Times New Roman" panose="02020603050405020304" pitchFamily="18" charset="0"/>
                <a:cs typeface="Times New Roman" panose="02020603050405020304" pitchFamily="18" charset="0"/>
              </a:rPr>
              <a:t>Given the success of decision trees and random forests in achieving better performance metrics such as F1-score, accuracy, precision, and recall, here are modified future implications focusing on further enhancing these methods</a:t>
            </a:r>
          </a:p>
          <a:p>
            <a:pPr lvl="1"/>
            <a:r>
              <a:rPr lang="en-US" sz="1400" dirty="0">
                <a:latin typeface="Times New Roman" panose="02020603050405020304" pitchFamily="18" charset="0"/>
                <a:cs typeface="Times New Roman" panose="02020603050405020304" pitchFamily="18" charset="0"/>
              </a:rPr>
              <a:t>Hierarchical Ensembles: Construct hierarchical ensemble structures where decision trees and random forests are combined at multiple levels of abstraction. For example, you can build an ensemble of decision trees at the leaf level and then combine their predictions using a random forest meta-learner.</a:t>
            </a:r>
          </a:p>
          <a:p>
            <a:pPr lvl="1"/>
            <a:r>
              <a:rPr lang="en-US" sz="1400" dirty="0">
                <a:latin typeface="Times New Roman" panose="02020603050405020304" pitchFamily="18" charset="0"/>
                <a:cs typeface="Times New Roman" panose="02020603050405020304" pitchFamily="18" charset="0"/>
              </a:rPr>
              <a:t>Distributed Computing: Explore distributed computing frameworks, such as Apache Spark or </a:t>
            </a:r>
            <a:r>
              <a:rPr lang="en-US" sz="1400" dirty="0" err="1">
                <a:latin typeface="Times New Roman" panose="02020603050405020304" pitchFamily="18" charset="0"/>
                <a:cs typeface="Times New Roman" panose="02020603050405020304" pitchFamily="18" charset="0"/>
              </a:rPr>
              <a:t>Dask</a:t>
            </a:r>
            <a:r>
              <a:rPr lang="en-US" sz="1400" dirty="0">
                <a:latin typeface="Times New Roman" panose="02020603050405020304" pitchFamily="18" charset="0"/>
                <a:cs typeface="Times New Roman" panose="02020603050405020304" pitchFamily="18" charset="0"/>
              </a:rPr>
              <a:t>, to scale decision tree and random forest training across multiple nodes in a cluster. Distributed training can significantly reduce training times and enable the handling of larger datasets.</a:t>
            </a:r>
          </a:p>
          <a:p>
            <a:pPr lvl="1"/>
            <a:r>
              <a:rPr lang="en-US" sz="1400" dirty="0">
                <a:latin typeface="Times New Roman" panose="02020603050405020304" pitchFamily="18" charset="0"/>
                <a:cs typeface="Times New Roman" panose="02020603050405020304" pitchFamily="18" charset="0"/>
              </a:rPr>
              <a:t>Model Compression: Investigate techniques for model compression and optimization to reduce the memory footprint and computational overhead of decision trees and random forests, particularly in resource-constrained environments such as edge devices or embedded systems</a:t>
            </a:r>
          </a:p>
        </p:txBody>
      </p:sp>
      <p:pic>
        <p:nvPicPr>
          <p:cNvPr id="5" name="Picture 4" descr="Abstract background of data">
            <a:extLst>
              <a:ext uri="{FF2B5EF4-FFF2-40B4-BE49-F238E27FC236}">
                <a16:creationId xmlns:a16="http://schemas.microsoft.com/office/drawing/2014/main" id="{0BE51414-DF98-B174-0E42-D3EFEB3B148A}"/>
              </a:ext>
            </a:extLst>
          </p:cNvPr>
          <p:cNvPicPr>
            <a:picLocks noChangeAspect="1"/>
          </p:cNvPicPr>
          <p:nvPr/>
        </p:nvPicPr>
        <p:blipFill rotWithShape="1">
          <a:blip r:embed="rId2"/>
          <a:srcRect l="25609" r="34027"/>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271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9FCB8-BEC9-8718-F1E2-6707804DA03C}"/>
              </a:ext>
            </a:extLst>
          </p:cNvPr>
          <p:cNvSpPr>
            <a:spLocks noGrp="1"/>
          </p:cNvSpPr>
          <p:nvPr>
            <p:ph type="title"/>
          </p:nvPr>
        </p:nvSpPr>
        <p:spPr>
          <a:xfrm>
            <a:off x="876692" y="741391"/>
            <a:ext cx="5479719" cy="1616203"/>
          </a:xfrm>
        </p:spPr>
        <p:txBody>
          <a:bodyPr anchor="b">
            <a:normAutofit/>
          </a:bodyPr>
          <a:lstStyle/>
          <a:p>
            <a:r>
              <a:rPr lang="en-US" sz="3200" dirty="0">
                <a:latin typeface="Times New Roman" panose="02020603050405020304" pitchFamily="18" charset="0"/>
                <a:cs typeface="Times New Roman" panose="02020603050405020304" pitchFamily="18" charset="0"/>
              </a:rPr>
              <a:t>Future Implications</a:t>
            </a:r>
          </a:p>
        </p:txBody>
      </p:sp>
      <p:sp>
        <p:nvSpPr>
          <p:cNvPr id="3" name="Content Placeholder 2">
            <a:extLst>
              <a:ext uri="{FF2B5EF4-FFF2-40B4-BE49-F238E27FC236}">
                <a16:creationId xmlns:a16="http://schemas.microsoft.com/office/drawing/2014/main" id="{A3D50021-9BBD-A74D-31A3-EF80DDE46270}"/>
              </a:ext>
            </a:extLst>
          </p:cNvPr>
          <p:cNvSpPr>
            <a:spLocks noGrp="1"/>
          </p:cNvSpPr>
          <p:nvPr>
            <p:ph idx="1"/>
          </p:nvPr>
        </p:nvSpPr>
        <p:spPr>
          <a:xfrm>
            <a:off x="876692" y="2533476"/>
            <a:ext cx="5479719" cy="3447832"/>
          </a:xfrm>
        </p:spPr>
        <p:txBody>
          <a:bodyPr anchor="t">
            <a:noAutofit/>
          </a:bodyPr>
          <a:lstStyle/>
          <a:p>
            <a:r>
              <a:rPr lang="en-US" sz="1400" dirty="0">
                <a:latin typeface="Times New Roman" panose="02020603050405020304" pitchFamily="18" charset="0"/>
                <a:cs typeface="Times New Roman" panose="02020603050405020304" pitchFamily="18" charset="0"/>
              </a:rPr>
              <a:t>Real-Time Detection and Response:</a:t>
            </a:r>
          </a:p>
          <a:p>
            <a:pPr lvl="1"/>
            <a:r>
              <a:rPr lang="en-US" sz="1400" dirty="0">
                <a:latin typeface="Times New Roman" panose="02020603050405020304" pitchFamily="18" charset="0"/>
                <a:cs typeface="Times New Roman" panose="02020603050405020304" pitchFamily="18" charset="0"/>
              </a:rPr>
              <a:t>Stream Processing Frameworks: Implement real-time analysis of streaming network traffic data using stream processing frameworks such as Apache Kafka, Apache Flink, or Apache Storm. These frameworks enable high-throughput, low-latency processing of data streams and are well-suited for building real-time intrusion detection systems.</a:t>
            </a:r>
          </a:p>
          <a:p>
            <a:pPr lvl="1"/>
            <a:r>
              <a:rPr lang="en-US" sz="1400" dirty="0">
                <a:latin typeface="Times New Roman" panose="02020603050405020304" pitchFamily="18" charset="0"/>
                <a:cs typeface="Times New Roman" panose="02020603050405020304" pitchFamily="18" charset="0"/>
              </a:rPr>
              <a:t>Automated Response Mechanisms: Develop algorithms for automated response actions based on the detection of cyber-attacks. For example, you can integrate your intrusion detection system with network firewalls, intrusion prevention systems (IPS), or security information and event management (SIEM) systems to automatically trigger response actions such as blocking malicious IP addresses, isolating compromised devices, or generating alerts for security analysts.</a:t>
            </a:r>
          </a:p>
        </p:txBody>
      </p:sp>
      <p:pic>
        <p:nvPicPr>
          <p:cNvPr id="5" name="Picture 4" descr="Abstract background of data">
            <a:extLst>
              <a:ext uri="{FF2B5EF4-FFF2-40B4-BE49-F238E27FC236}">
                <a16:creationId xmlns:a16="http://schemas.microsoft.com/office/drawing/2014/main" id="{0BE51414-DF98-B174-0E42-D3EFEB3B148A}"/>
              </a:ext>
            </a:extLst>
          </p:cNvPr>
          <p:cNvPicPr>
            <a:picLocks noChangeAspect="1"/>
          </p:cNvPicPr>
          <p:nvPr/>
        </p:nvPicPr>
        <p:blipFill rotWithShape="1">
          <a:blip r:embed="rId2"/>
          <a:srcRect l="25609" r="34027"/>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313421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607</TotalTime>
  <Words>613</Words>
  <Application>Microsoft Macintosh PowerPoint</Application>
  <PresentationFormat>Widescreen</PresentationFormat>
  <Paragraphs>28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Network Intrusion Detection System </vt:lpstr>
      <vt:lpstr>GitHub URL: https://github.com/ramteja384/Network-Intrusion-Detection-System.git</vt:lpstr>
      <vt:lpstr>PowerPoint Presentation</vt:lpstr>
      <vt:lpstr>PowerPoint Presentation</vt:lpstr>
      <vt:lpstr>PowerPoint Presentation</vt:lpstr>
      <vt:lpstr>PowerPoint Presentation</vt:lpstr>
      <vt:lpstr>Future Implications</vt:lpstr>
      <vt:lpstr>Future Implications</vt:lpstr>
      <vt:lpstr>Future Implications</vt:lpstr>
      <vt:lpstr>Thank You 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Vinay Varma Aketi</cp:lastModifiedBy>
  <cp:revision>1320</cp:revision>
  <dcterms:created xsi:type="dcterms:W3CDTF">2024-04-29T05:32:41Z</dcterms:created>
  <dcterms:modified xsi:type="dcterms:W3CDTF">2024-05-06T21:41:53Z</dcterms:modified>
</cp:coreProperties>
</file>